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B158-6446-48BC-A06B-D93609D36C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B0275-342E-4CE4-BC35-45E2E4227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6E390B-344B-4B17-9D46-4E60DFCDB47E}"/>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0E70A611-D9F3-4D21-B481-CBCF6A9815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20440-B4CE-41CB-AB7F-9ADA74B8A988}"/>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354147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6DE9-0AF2-4B65-917C-DE3EE0FEC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A339F7-340A-45AC-A27A-5B4DA3C4ED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AC649-CBA3-4223-866E-9A02AD426508}"/>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856145E3-3474-44D7-A530-E1AA87F29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32179-4860-4C62-8C7E-2899B1566CF7}"/>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91911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4B1E1-2B54-4235-8288-58A820974C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16AF9-825D-49B3-B832-FBA0E3A4BD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37FC6E-F510-4167-BFF0-66D6EF075515}"/>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9AB0DB3A-EF5C-4866-8F27-BB92694E4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CE1D1-C815-429C-830A-BFB312C58593}"/>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69458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143C0-B1B9-45E9-8CF9-1B5B76375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DA1059-28D9-4A08-9816-C9E043419E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498560-4869-4FBC-829F-EE62E23C88B8}"/>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D35C202D-8108-4FED-A2F4-62EA80B76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F68A2-1FBA-4701-9423-3A1A9FB8510E}"/>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4144225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3F55-6837-46CA-B856-77ABE1D419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A58AF2-DED9-4446-A041-9CAB10CFD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296F83-E698-4F0E-BDB8-A30D143C1CCB}"/>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D884B833-3434-46E1-A555-1961B4280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DB1AC-3104-486C-B7B8-66E56965017B}"/>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149366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D5A8-8900-4A74-8F92-135E002A5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A09F3-A530-4B21-B55E-B60099605E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357335-2DD3-4A33-8152-B14EDD0B9A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7DEF1B-BF04-48D8-BC8E-AAB8BA28EAE7}"/>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6" name="Footer Placeholder 5">
            <a:extLst>
              <a:ext uri="{FF2B5EF4-FFF2-40B4-BE49-F238E27FC236}">
                <a16:creationId xmlns:a16="http://schemas.microsoft.com/office/drawing/2014/main" id="{D1800EC0-264C-4516-A294-301E7AE46E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2D3E9-6AE1-4D1B-B879-C45A8234A11E}"/>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401540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676D-9694-4342-B194-70B3224226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5022CA-BA27-4B99-A8BB-621548767A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BCBD1B-38AD-4D47-8836-2A3E7F92FD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8A2F9E-1423-4226-AFD9-41064FF436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5F43DB-F4C1-4A7A-84AC-253EDFC6D2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5233B3-C869-4E56-9E0F-C38FBE4755D6}"/>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8" name="Footer Placeholder 7">
            <a:extLst>
              <a:ext uri="{FF2B5EF4-FFF2-40B4-BE49-F238E27FC236}">
                <a16:creationId xmlns:a16="http://schemas.microsoft.com/office/drawing/2014/main" id="{31A441DB-9EC0-491A-9AE4-45135EA5BF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A44F2C-BEB2-46CD-95FF-E94BC7D6E410}"/>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359410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BDF1A-AD03-44C7-8E3C-A44AB53B3D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FB930F-2FE0-4F97-9057-27433E2B057F}"/>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4" name="Footer Placeholder 3">
            <a:extLst>
              <a:ext uri="{FF2B5EF4-FFF2-40B4-BE49-F238E27FC236}">
                <a16:creationId xmlns:a16="http://schemas.microsoft.com/office/drawing/2014/main" id="{E4298D22-E142-49C6-97B4-63554C6165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9701BA-542A-41DF-8549-38E6FDC2DBE1}"/>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251942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0A47F8-A018-4A01-97B1-87A00C786350}"/>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3" name="Footer Placeholder 2">
            <a:extLst>
              <a:ext uri="{FF2B5EF4-FFF2-40B4-BE49-F238E27FC236}">
                <a16:creationId xmlns:a16="http://schemas.microsoft.com/office/drawing/2014/main" id="{46E4E58A-D330-4473-AAA0-17BD664A42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EC24B-F6DE-477E-A981-0D34DA77FC05}"/>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210772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77B52-8A58-4610-82AA-BAE78579C5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BE11E-9D06-43E1-97FD-57622B4EBE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C42A36-D96D-4CBB-A3CD-3DE5A45E6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41E1F3-3A29-4B60-953C-33C21C5CF971}"/>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6" name="Footer Placeholder 5">
            <a:extLst>
              <a:ext uri="{FF2B5EF4-FFF2-40B4-BE49-F238E27FC236}">
                <a16:creationId xmlns:a16="http://schemas.microsoft.com/office/drawing/2014/main" id="{1FBDDD7F-2191-4C17-BCBE-746698F1E5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29A1A5-D5CA-4AE0-A57C-DE2E38FD3872}"/>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273773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3A274-D816-4ED6-9B6D-1598E0BC4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F45B9B-9E8A-4A5A-A2E2-837A591B6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3DA06B-A2E5-4CDB-9E4E-CCB4B2BB7E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52FE17-9813-4869-93D0-B0D4F2BB084D}"/>
              </a:ext>
            </a:extLst>
          </p:cNvPr>
          <p:cNvSpPr>
            <a:spLocks noGrp="1"/>
          </p:cNvSpPr>
          <p:nvPr>
            <p:ph type="dt" sz="half" idx="10"/>
          </p:nvPr>
        </p:nvSpPr>
        <p:spPr/>
        <p:txBody>
          <a:bodyPr/>
          <a:lstStyle/>
          <a:p>
            <a:fld id="{EA4B4304-BD02-49ED-A8BB-D518E9BCD4B0}" type="datetimeFigureOut">
              <a:rPr lang="en-US" smtClean="0"/>
              <a:t>9/21/2018</a:t>
            </a:fld>
            <a:endParaRPr lang="en-US"/>
          </a:p>
        </p:txBody>
      </p:sp>
      <p:sp>
        <p:nvSpPr>
          <p:cNvPr id="6" name="Footer Placeholder 5">
            <a:extLst>
              <a:ext uri="{FF2B5EF4-FFF2-40B4-BE49-F238E27FC236}">
                <a16:creationId xmlns:a16="http://schemas.microsoft.com/office/drawing/2014/main" id="{AA35EADE-3455-4257-9785-A787B4340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BB475F-0EAE-4004-9A98-5AADDC930635}"/>
              </a:ext>
            </a:extLst>
          </p:cNvPr>
          <p:cNvSpPr>
            <a:spLocks noGrp="1"/>
          </p:cNvSpPr>
          <p:nvPr>
            <p:ph type="sldNum" sz="quarter" idx="12"/>
          </p:nvPr>
        </p:nvSpPr>
        <p:spPr/>
        <p:txBody>
          <a:bodyPr/>
          <a:lstStyle/>
          <a:p>
            <a:fld id="{601D3372-AC3D-476D-B06C-AF1D6AC52B80}" type="slidenum">
              <a:rPr lang="en-US" smtClean="0"/>
              <a:t>‹#›</a:t>
            </a:fld>
            <a:endParaRPr lang="en-US"/>
          </a:p>
        </p:txBody>
      </p:sp>
    </p:spTree>
    <p:extLst>
      <p:ext uri="{BB962C8B-B14F-4D97-AF65-F5344CB8AC3E}">
        <p14:creationId xmlns:p14="http://schemas.microsoft.com/office/powerpoint/2010/main" val="86375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C861EC-5DF4-4F34-B6F1-20C7E0D662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197B92-051A-4B8F-BC57-E9871FD5F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EDC79-141C-471B-B461-6955E4FA71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B4304-BD02-49ED-A8BB-D518E9BCD4B0}" type="datetimeFigureOut">
              <a:rPr lang="en-US" smtClean="0"/>
              <a:t>9/21/2018</a:t>
            </a:fld>
            <a:endParaRPr lang="en-US"/>
          </a:p>
        </p:txBody>
      </p:sp>
      <p:sp>
        <p:nvSpPr>
          <p:cNvPr id="5" name="Footer Placeholder 4">
            <a:extLst>
              <a:ext uri="{FF2B5EF4-FFF2-40B4-BE49-F238E27FC236}">
                <a16:creationId xmlns:a16="http://schemas.microsoft.com/office/drawing/2014/main" id="{4064FCDE-2EB5-4E91-A878-04ADDD22B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D223B7-99D7-4DCA-92CA-EA63619455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D3372-AC3D-476D-B06C-AF1D6AC52B80}" type="slidenum">
              <a:rPr lang="en-US" smtClean="0"/>
              <a:t>‹#›</a:t>
            </a:fld>
            <a:endParaRPr lang="en-US"/>
          </a:p>
        </p:txBody>
      </p:sp>
    </p:spTree>
    <p:extLst>
      <p:ext uri="{BB962C8B-B14F-4D97-AF65-F5344CB8AC3E}">
        <p14:creationId xmlns:p14="http://schemas.microsoft.com/office/powerpoint/2010/main" val="216148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068846-50C7-4A9A-8D79-7DB4374727F9}"/>
              </a:ext>
            </a:extLst>
          </p:cNvPr>
          <p:cNvPicPr>
            <a:picLocks noChangeAspect="1"/>
          </p:cNvPicPr>
          <p:nvPr/>
        </p:nvPicPr>
        <p:blipFill>
          <a:blip r:embed="rId2"/>
          <a:stretch>
            <a:fillRect/>
          </a:stretch>
        </p:blipFill>
        <p:spPr>
          <a:xfrm>
            <a:off x="4632183" y="1262758"/>
            <a:ext cx="3343275" cy="4210050"/>
          </a:xfrm>
          <a:prstGeom prst="rect">
            <a:avLst/>
          </a:prstGeom>
        </p:spPr>
      </p:pic>
      <p:pic>
        <p:nvPicPr>
          <p:cNvPr id="7" name="Picture 2" descr="http://upcity.com/blog/wp-content/uploads/2013/12/twitter-logo.png">
            <a:extLst>
              <a:ext uri="{FF2B5EF4-FFF2-40B4-BE49-F238E27FC236}">
                <a16:creationId xmlns:a16="http://schemas.microsoft.com/office/drawing/2014/main" id="{4FF77E8D-8258-4D0D-92E2-B8F6C2C1CD69}"/>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11889" y="1137956"/>
            <a:ext cx="3240911" cy="1219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even50.org/wp-content/uploads/2014/08/twitter-icon.png">
            <a:extLst>
              <a:ext uri="{FF2B5EF4-FFF2-40B4-BE49-F238E27FC236}">
                <a16:creationId xmlns:a16="http://schemas.microsoft.com/office/drawing/2014/main" id="{573F0AD6-DE56-4CDC-8C77-0EED51D2288B}"/>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9407236" y="4530436"/>
            <a:ext cx="1884745" cy="1884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5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6000" b="1" dirty="0"/>
              <a:t>Sponsored Tweets and Hash Tags</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2092036"/>
            <a:ext cx="10515600" cy="4530437"/>
          </a:xfrm>
        </p:spPr>
        <p:txBody>
          <a:bodyPr>
            <a:normAutofit/>
          </a:bodyPr>
          <a:lstStyle/>
          <a:p>
            <a:pPr marL="0" indent="0" algn="just">
              <a:buNone/>
            </a:pPr>
            <a:r>
              <a:rPr lang="en-US" sz="3600" b="1" dirty="0"/>
              <a:t>Sponsored Hash Tags</a:t>
            </a:r>
          </a:p>
          <a:p>
            <a:pPr algn="just"/>
            <a:endParaRPr lang="en-US" dirty="0"/>
          </a:p>
          <a:p>
            <a:pPr algn="just"/>
            <a:r>
              <a:rPr lang="en-US" dirty="0"/>
              <a:t>Sponsored hash tags place the tag of a customer's choice among the list of trending topics that users see when they access the social network through the web.</a:t>
            </a:r>
          </a:p>
        </p:txBody>
      </p:sp>
    </p:spTree>
    <p:extLst>
      <p:ext uri="{BB962C8B-B14F-4D97-AF65-F5344CB8AC3E}">
        <p14:creationId xmlns:p14="http://schemas.microsoft.com/office/powerpoint/2010/main" val="2749686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6000" b="1" dirty="0"/>
              <a:t>Twitter Account Promotion</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a:bodyPr>
          <a:lstStyle/>
          <a:p>
            <a:pPr algn="just"/>
            <a:r>
              <a:rPr lang="en-US" dirty="0"/>
              <a:t>Promoted accounts are ad units that enable you to quickly gain followers. </a:t>
            </a:r>
          </a:p>
          <a:p>
            <a:pPr algn="just"/>
            <a:r>
              <a:rPr lang="en-US" dirty="0"/>
              <a:t>Promoted accounts help you build trust and a fan following over time that gets people to see more of your tweets regularly. </a:t>
            </a:r>
          </a:p>
          <a:p>
            <a:pPr algn="just"/>
            <a:r>
              <a:rPr lang="en-US" dirty="0"/>
              <a:t>Once your promoted account is created, you can reach the audience who would most likely be interested in your business and want to follow your account.</a:t>
            </a:r>
          </a:p>
          <a:p>
            <a:pPr algn="just"/>
            <a:r>
              <a:rPr lang="en-US" dirty="0"/>
              <a:t>Promoted accounts are shown in the twitter section of "who to follow", located on the left side of twitter feed. </a:t>
            </a:r>
          </a:p>
          <a:p>
            <a:pPr algn="just"/>
            <a:r>
              <a:rPr lang="en-US" dirty="0"/>
              <a:t>Promoted accounts help introduce a wider variety of accounts that people can enjoy.</a:t>
            </a:r>
          </a:p>
        </p:txBody>
      </p:sp>
    </p:spTree>
    <p:extLst>
      <p:ext uri="{BB962C8B-B14F-4D97-AF65-F5344CB8AC3E}">
        <p14:creationId xmlns:p14="http://schemas.microsoft.com/office/powerpoint/2010/main" val="613014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6000" b="1" dirty="0"/>
              <a:t>Twitter API</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a:bodyPr>
          <a:lstStyle/>
          <a:p>
            <a:pPr algn="just"/>
            <a:r>
              <a:rPr lang="en-US" dirty="0"/>
              <a:t>Twitter API stands for twitter programming interface that programmers use to make applications, websites, and widgets that interact with Twitter. </a:t>
            </a:r>
          </a:p>
          <a:p>
            <a:pPr algn="just"/>
            <a:r>
              <a:rPr lang="en-US" dirty="0"/>
              <a:t>You can use 'Web Intent', 'Tweet Button', etc. to your site for providing basic functionality. You can similarly embed more complex integrations.</a:t>
            </a:r>
          </a:p>
        </p:txBody>
      </p:sp>
    </p:spTree>
    <p:extLst>
      <p:ext uri="{BB962C8B-B14F-4D97-AF65-F5344CB8AC3E}">
        <p14:creationId xmlns:p14="http://schemas.microsoft.com/office/powerpoint/2010/main" val="621418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a:xfrm>
            <a:off x="471055" y="365125"/>
            <a:ext cx="11014363" cy="1325563"/>
          </a:xfrm>
        </p:spPr>
        <p:txBody>
          <a:bodyPr>
            <a:noAutofit/>
          </a:bodyPr>
          <a:lstStyle/>
          <a:p>
            <a:pPr algn="ctr"/>
            <a:r>
              <a:rPr lang="en-US" sz="4100" b="1" dirty="0"/>
              <a:t>How to Integrate a Twitter Account to Your Website?</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a:bodyPr>
          <a:lstStyle/>
          <a:p>
            <a:pPr marL="0" indent="0">
              <a:buNone/>
            </a:pPr>
            <a:r>
              <a:rPr lang="en-US" dirty="0"/>
              <a:t>To integrate Twitter with your website, you need to have 'admin rights' of your website.</a:t>
            </a:r>
          </a:p>
          <a:p>
            <a:r>
              <a:rPr lang="en-US" dirty="0"/>
              <a:t>Open two tabs simultaneously in your browser. Open your website in one tab and Twitter in another.</a:t>
            </a:r>
          </a:p>
          <a:p>
            <a:r>
              <a:rPr lang="en-US" dirty="0"/>
              <a:t>Click 'Widgets' under 'Twitter'. Create a widget. Copy the HTML code.</a:t>
            </a:r>
          </a:p>
          <a:p>
            <a:r>
              <a:rPr lang="en-US" dirty="0"/>
              <a:t>Finish and grab code.</a:t>
            </a:r>
          </a:p>
          <a:p>
            <a:r>
              <a:rPr lang="en-US" dirty="0"/>
              <a:t>Choose the area where you want to show your twitter box. Paste the code in the HTML code section.</a:t>
            </a:r>
          </a:p>
          <a:p>
            <a:r>
              <a:rPr lang="en-US" dirty="0"/>
              <a:t>Update and Save.</a:t>
            </a:r>
          </a:p>
        </p:txBody>
      </p:sp>
    </p:spTree>
    <p:extLst>
      <p:ext uri="{BB962C8B-B14F-4D97-AF65-F5344CB8AC3E}">
        <p14:creationId xmlns:p14="http://schemas.microsoft.com/office/powerpoint/2010/main" val="2599056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a:xfrm>
            <a:off x="471055" y="365125"/>
            <a:ext cx="11014363" cy="1325563"/>
          </a:xfrm>
        </p:spPr>
        <p:txBody>
          <a:bodyPr>
            <a:noAutofit/>
          </a:bodyPr>
          <a:lstStyle/>
          <a:p>
            <a:pPr lvl="0" algn="ctr"/>
            <a:r>
              <a:rPr lang="en-US" sz="6000" b="1" dirty="0"/>
              <a:t>Tweet Tips</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a:bodyPr>
          <a:lstStyle/>
          <a:p>
            <a:r>
              <a:rPr lang="en-US" dirty="0"/>
              <a:t>Keep tweets to around 110 characters</a:t>
            </a:r>
          </a:p>
          <a:p>
            <a:r>
              <a:rPr lang="en-US" dirty="0" err="1"/>
              <a:t>Avd</a:t>
            </a:r>
            <a:r>
              <a:rPr lang="en-US" dirty="0"/>
              <a:t>. 2 </a:t>
            </a:r>
            <a:r>
              <a:rPr lang="en-US" dirty="0" err="1"/>
              <a:t>mny</a:t>
            </a:r>
            <a:r>
              <a:rPr lang="en-US" dirty="0"/>
              <a:t> </a:t>
            </a:r>
            <a:r>
              <a:rPr lang="en-US" dirty="0" err="1"/>
              <a:t>abrvs</a:t>
            </a:r>
            <a:r>
              <a:rPr lang="en-US" dirty="0"/>
              <a:t>.</a:t>
            </a:r>
          </a:p>
          <a:p>
            <a:r>
              <a:rPr lang="en-US" dirty="0"/>
              <a:t>Shorten links by using a service like bit.ly</a:t>
            </a:r>
          </a:p>
          <a:p>
            <a:r>
              <a:rPr lang="en-US" dirty="0"/>
              <a:t>Add pictures where you can!</a:t>
            </a:r>
          </a:p>
          <a:p>
            <a:r>
              <a:rPr lang="en-US" dirty="0"/>
              <a:t>Avoid tweeting sprees</a:t>
            </a:r>
          </a:p>
          <a:p>
            <a:r>
              <a:rPr lang="en-US" dirty="0"/>
              <a:t>Don’t just push out information - join a larger conversation</a:t>
            </a:r>
          </a:p>
          <a:p>
            <a:pPr lvl="1"/>
            <a:r>
              <a:rPr lang="en-US" dirty="0"/>
              <a:t>See what hashtags are trending and add your insight</a:t>
            </a:r>
          </a:p>
          <a:p>
            <a:pPr lvl="1"/>
            <a:r>
              <a:rPr lang="en-US" dirty="0"/>
              <a:t>If you’re at an event, use that event’s hashtag to connect </a:t>
            </a:r>
            <a:br>
              <a:rPr lang="en-US" dirty="0"/>
            </a:br>
            <a:r>
              <a:rPr lang="en-US" dirty="0"/>
              <a:t>with other attendees.</a:t>
            </a:r>
            <a:endParaRPr lang="en-US" b="1" dirty="0"/>
          </a:p>
        </p:txBody>
      </p:sp>
    </p:spTree>
    <p:extLst>
      <p:ext uri="{BB962C8B-B14F-4D97-AF65-F5344CB8AC3E}">
        <p14:creationId xmlns:p14="http://schemas.microsoft.com/office/powerpoint/2010/main" val="104523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D9F8-67B7-4701-83C5-E1F0C9DB0A34}"/>
              </a:ext>
            </a:extLst>
          </p:cNvPr>
          <p:cNvSpPr>
            <a:spLocks noGrp="1"/>
          </p:cNvSpPr>
          <p:nvPr>
            <p:ph type="title"/>
          </p:nvPr>
        </p:nvSpPr>
        <p:spPr/>
        <p:txBody>
          <a:bodyPr>
            <a:normAutofit/>
          </a:bodyPr>
          <a:lstStyle/>
          <a:p>
            <a:pPr algn="ctr"/>
            <a:r>
              <a:rPr lang="en-US" sz="6000" b="1" dirty="0"/>
              <a:t>Introduction</a:t>
            </a:r>
          </a:p>
        </p:txBody>
      </p:sp>
      <p:sp>
        <p:nvSpPr>
          <p:cNvPr id="3" name="Content Placeholder 2">
            <a:extLst>
              <a:ext uri="{FF2B5EF4-FFF2-40B4-BE49-F238E27FC236}">
                <a16:creationId xmlns:a16="http://schemas.microsoft.com/office/drawing/2014/main" id="{FD33571C-CABE-49F3-B406-DAB680C993BF}"/>
              </a:ext>
            </a:extLst>
          </p:cNvPr>
          <p:cNvSpPr>
            <a:spLocks noGrp="1"/>
          </p:cNvSpPr>
          <p:nvPr>
            <p:ph idx="1"/>
          </p:nvPr>
        </p:nvSpPr>
        <p:spPr/>
        <p:txBody>
          <a:bodyPr/>
          <a:lstStyle/>
          <a:p>
            <a:endParaRPr lang="en-US" dirty="0"/>
          </a:p>
          <a:p>
            <a:r>
              <a:rPr lang="en-US" dirty="0"/>
              <a:t>Twitter is another social networking platform that allows registered users to read and write 140-character messages called 'tweets’. </a:t>
            </a:r>
          </a:p>
          <a:p>
            <a:endParaRPr lang="en-US" dirty="0"/>
          </a:p>
          <a:p>
            <a:r>
              <a:rPr lang="en-US" dirty="0"/>
              <a:t>It is available across all devices such as cell phones, desktops, laptops, and tablets.</a:t>
            </a:r>
          </a:p>
        </p:txBody>
      </p:sp>
    </p:spTree>
    <p:extLst>
      <p:ext uri="{BB962C8B-B14F-4D97-AF65-F5344CB8AC3E}">
        <p14:creationId xmlns:p14="http://schemas.microsoft.com/office/powerpoint/2010/main" val="162232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62DA-227C-42A7-B4DE-182E3E86F942}"/>
              </a:ext>
            </a:extLst>
          </p:cNvPr>
          <p:cNvSpPr>
            <a:spLocks noGrp="1"/>
          </p:cNvSpPr>
          <p:nvPr>
            <p:ph type="title"/>
          </p:nvPr>
        </p:nvSpPr>
        <p:spPr/>
        <p:txBody>
          <a:bodyPr>
            <a:normAutofit/>
          </a:bodyPr>
          <a:lstStyle/>
          <a:p>
            <a:pPr algn="ctr"/>
            <a:r>
              <a:rPr lang="en-US" sz="6000" b="1" dirty="0"/>
              <a:t>History of Twitter</a:t>
            </a:r>
          </a:p>
        </p:txBody>
      </p:sp>
      <p:sp>
        <p:nvSpPr>
          <p:cNvPr id="3" name="Content Placeholder 2">
            <a:extLst>
              <a:ext uri="{FF2B5EF4-FFF2-40B4-BE49-F238E27FC236}">
                <a16:creationId xmlns:a16="http://schemas.microsoft.com/office/drawing/2014/main" id="{C797AA75-18A0-4DF4-8297-640DCC750A13}"/>
              </a:ext>
            </a:extLst>
          </p:cNvPr>
          <p:cNvSpPr>
            <a:spLocks noGrp="1"/>
          </p:cNvSpPr>
          <p:nvPr>
            <p:ph idx="1"/>
          </p:nvPr>
        </p:nvSpPr>
        <p:spPr/>
        <p:txBody>
          <a:bodyPr/>
          <a:lstStyle/>
          <a:p>
            <a:pPr algn="just"/>
            <a:r>
              <a:rPr lang="en-US" dirty="0"/>
              <a:t>Jack Dorsey, an undergraduate student at New York University, introduced the idea of an individual using a message service to communicate with a small group. </a:t>
            </a:r>
          </a:p>
          <a:p>
            <a:pPr algn="just"/>
            <a:r>
              <a:rPr lang="en-US" dirty="0"/>
              <a:t>Twitter was launched as an SMS-based communication platform. Initially it was known as "</a:t>
            </a:r>
            <a:r>
              <a:rPr lang="en-US" dirty="0" err="1"/>
              <a:t>twttr</a:t>
            </a:r>
            <a:r>
              <a:rPr lang="en-US" dirty="0"/>
              <a:t>".</a:t>
            </a:r>
          </a:p>
          <a:p>
            <a:pPr algn="just"/>
            <a:r>
              <a:rPr lang="en-US" dirty="0"/>
              <a:t>On March 21, 2006, Jack Dorsey sent the first ever tweet − "just setting up my </a:t>
            </a:r>
            <a:r>
              <a:rPr lang="en-US" dirty="0" err="1"/>
              <a:t>twttr</a:t>
            </a:r>
            <a:r>
              <a:rPr lang="en-US" dirty="0"/>
              <a:t>".</a:t>
            </a:r>
          </a:p>
          <a:p>
            <a:pPr algn="just"/>
            <a:endParaRPr lang="en-US" dirty="0"/>
          </a:p>
        </p:txBody>
      </p:sp>
    </p:spTree>
    <p:extLst>
      <p:ext uri="{BB962C8B-B14F-4D97-AF65-F5344CB8AC3E}">
        <p14:creationId xmlns:p14="http://schemas.microsoft.com/office/powerpoint/2010/main" val="78887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rmAutofit/>
          </a:bodyPr>
          <a:lstStyle/>
          <a:p>
            <a:pPr algn="ctr"/>
            <a:r>
              <a:rPr lang="en-US" sz="6000" b="1" dirty="0"/>
              <a:t>What is Twitter Marketing?</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825625"/>
            <a:ext cx="10515600" cy="4667250"/>
          </a:xfrm>
        </p:spPr>
        <p:txBody>
          <a:bodyPr>
            <a:normAutofit/>
          </a:bodyPr>
          <a:lstStyle/>
          <a:p>
            <a:pPr algn="just"/>
            <a:r>
              <a:rPr lang="en-US" dirty="0"/>
              <a:t>Twitter marketing is a powerful tool for companies of every size and structure to reach out to new customers, promote their brand, and connect with the rest of the companies. Users can find out if customers are talking about them, and the business can accordingly respond. </a:t>
            </a:r>
          </a:p>
          <a:p>
            <a:pPr algn="just"/>
            <a:r>
              <a:rPr lang="en-US" dirty="0"/>
              <a:t>Tweets create another instance for the business that shows up in the search engine results. Twitter serves as a solid foundation for your business to branch out into other social sites.</a:t>
            </a:r>
          </a:p>
          <a:p>
            <a:pPr algn="just"/>
            <a:r>
              <a:rPr lang="en-US" dirty="0"/>
              <a:t>Twitter is a great platform for projecting what your company is doing and accessing a large audience, where your Tweets can promote products and events.</a:t>
            </a:r>
          </a:p>
        </p:txBody>
      </p:sp>
    </p:spTree>
    <p:extLst>
      <p:ext uri="{BB962C8B-B14F-4D97-AF65-F5344CB8AC3E}">
        <p14:creationId xmlns:p14="http://schemas.microsoft.com/office/powerpoint/2010/main" val="289840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4800" b="1" dirty="0"/>
              <a:t>Create a Twitter Account for Your Business</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825625"/>
            <a:ext cx="10515600" cy="4667250"/>
          </a:xfrm>
        </p:spPr>
        <p:txBody>
          <a:bodyPr>
            <a:normAutofit/>
          </a:bodyPr>
          <a:lstStyle/>
          <a:p>
            <a:pPr marL="0" indent="0" algn="just">
              <a:buNone/>
            </a:pPr>
            <a:r>
              <a:rPr lang="en-US" dirty="0"/>
              <a:t>Before creating a profile, make sure every element of your profile reflects your business identity and personality. Follow the steps given below to create an account for your business −</a:t>
            </a:r>
          </a:p>
          <a:p>
            <a:pPr algn="just"/>
            <a:r>
              <a:rPr lang="en-US" b="1" dirty="0"/>
              <a:t>Sign up for Twitter or go to twitter.com</a:t>
            </a:r>
            <a:r>
              <a:rPr lang="en-US" dirty="0"/>
              <a:t> − Supply all the required information in the lower box on the right side of your screen including your username, email address, and password.</a:t>
            </a:r>
          </a:p>
          <a:p>
            <a:pPr algn="just"/>
            <a:r>
              <a:rPr lang="en-US" b="1" dirty="0"/>
              <a:t>Confirm your account</a:t>
            </a:r>
            <a:r>
              <a:rPr lang="en-US" dirty="0"/>
              <a:t> − Twitter will send you an email to the email address you provided that will include a link that verifies your account. All you need to do is to click on the link to activate the account.</a:t>
            </a:r>
          </a:p>
        </p:txBody>
      </p:sp>
    </p:spTree>
    <p:extLst>
      <p:ext uri="{BB962C8B-B14F-4D97-AF65-F5344CB8AC3E}">
        <p14:creationId xmlns:p14="http://schemas.microsoft.com/office/powerpoint/2010/main" val="122870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4800" b="1" dirty="0"/>
              <a:t>Create a Twitter Account for Your Business</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825625"/>
            <a:ext cx="10515600" cy="4667250"/>
          </a:xfrm>
        </p:spPr>
        <p:txBody>
          <a:bodyPr>
            <a:normAutofit/>
          </a:bodyPr>
          <a:lstStyle/>
          <a:p>
            <a:r>
              <a:rPr lang="en-US" b="1" dirty="0"/>
              <a:t>Make your first connections</a:t>
            </a:r>
            <a:r>
              <a:rPr lang="en-US" dirty="0"/>
              <a:t> − When you are done with creating your account, the network will suggest people to follow. Twitter will recommend some popular accounts of celebrities to follow. Skip this step if you don’t want to follow an account.</a:t>
            </a:r>
          </a:p>
          <a:p>
            <a:r>
              <a:rPr lang="en-US" b="1" dirty="0"/>
              <a:t>Add profile details</a:t>
            </a:r>
            <a:r>
              <a:rPr lang="en-US" dirty="0"/>
              <a:t> − Click "edit profile" on the right side of your screen. Upload two different appropriate and suitable photos to your profile and update the basic information that appears in your bio. Try to convey what your business or brand is all about.</a:t>
            </a:r>
          </a:p>
          <a:p>
            <a:r>
              <a:rPr lang="en-US" b="1" dirty="0"/>
              <a:t>Send your first tweet</a:t>
            </a:r>
            <a:r>
              <a:rPr lang="en-US" dirty="0"/>
              <a:t> − Everything is ready, now you are set to start tweeting! Hit the "Tweet" button and you are off and running with Twitter.</a:t>
            </a:r>
          </a:p>
        </p:txBody>
      </p:sp>
    </p:spTree>
    <p:extLst>
      <p:ext uri="{BB962C8B-B14F-4D97-AF65-F5344CB8AC3E}">
        <p14:creationId xmlns:p14="http://schemas.microsoft.com/office/powerpoint/2010/main" val="409966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5400" b="1" dirty="0"/>
              <a:t>How to Increase Followers on Twitter?</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fontScale="92500" lnSpcReduction="10000"/>
          </a:bodyPr>
          <a:lstStyle/>
          <a:p>
            <a:r>
              <a:rPr lang="en-US" dirty="0"/>
              <a:t>Grow your community by adding a follow button in your website and promote your username.</a:t>
            </a:r>
          </a:p>
          <a:p>
            <a:r>
              <a:rPr lang="en-US" dirty="0"/>
              <a:t>Get noticed with hash tags like #</a:t>
            </a:r>
            <a:r>
              <a:rPr lang="en-US" dirty="0" err="1"/>
              <a:t>Ahly</a:t>
            </a:r>
            <a:r>
              <a:rPr lang="en-US" dirty="0"/>
              <a:t> etc.</a:t>
            </a:r>
          </a:p>
          <a:p>
            <a:r>
              <a:rPr lang="en-US" dirty="0"/>
              <a:t>Engage with your followers by collecting feedback to build a better business.</a:t>
            </a:r>
          </a:p>
          <a:p>
            <a:r>
              <a:rPr lang="en-US" dirty="0"/>
              <a:t>Sync your email contacts with Twitter.</a:t>
            </a:r>
          </a:p>
          <a:p>
            <a:r>
              <a:rPr lang="en-US" dirty="0"/>
              <a:t>Keep your bio updated with the events or the business campaign you are running.</a:t>
            </a:r>
          </a:p>
          <a:p>
            <a:r>
              <a:rPr lang="en-US" dirty="0"/>
              <a:t>Embed your best tweets and tweet to people every day.</a:t>
            </a:r>
          </a:p>
          <a:p>
            <a:r>
              <a:rPr lang="en-US" dirty="0"/>
              <a:t>You can promote your twitter account on any printed material, e.g., business cards.</a:t>
            </a:r>
          </a:p>
          <a:p>
            <a:r>
              <a:rPr lang="en-US" dirty="0"/>
              <a:t>Follow people who follow you.</a:t>
            </a:r>
          </a:p>
        </p:txBody>
      </p:sp>
    </p:spTree>
    <p:extLst>
      <p:ext uri="{BB962C8B-B14F-4D97-AF65-F5344CB8AC3E}">
        <p14:creationId xmlns:p14="http://schemas.microsoft.com/office/powerpoint/2010/main" val="210672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6000" b="1" dirty="0"/>
              <a:t>What is Hash Tag?</a:t>
            </a:r>
            <a:endParaRPr lang="en-US" sz="7200" b="1" dirty="0"/>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727360" y="1690688"/>
            <a:ext cx="10383982" cy="4931785"/>
          </a:xfrm>
        </p:spPr>
        <p:txBody>
          <a:bodyPr>
            <a:normAutofit lnSpcReduction="10000"/>
          </a:bodyPr>
          <a:lstStyle/>
          <a:p>
            <a:pPr algn="just"/>
            <a:r>
              <a:rPr lang="en-US" dirty="0"/>
              <a:t>The symbol hash tag (#) is used to mark keywords in </a:t>
            </a:r>
          </a:p>
          <a:p>
            <a:pPr marL="0" indent="0" algn="just">
              <a:buNone/>
            </a:pPr>
            <a:r>
              <a:rPr lang="en-US" dirty="0"/>
              <a:t>a tweet. </a:t>
            </a:r>
          </a:p>
          <a:p>
            <a:pPr marL="0" indent="0" algn="just">
              <a:buNone/>
            </a:pPr>
            <a:r>
              <a:rPr lang="en-US" dirty="0"/>
              <a:t>It was originally created by Twitter users. This symbol </a:t>
            </a:r>
          </a:p>
          <a:p>
            <a:pPr marL="0" indent="0" algn="just">
              <a:buNone/>
            </a:pPr>
            <a:r>
              <a:rPr lang="en-US" dirty="0"/>
              <a:t>helps them to categorize the tweets and show them easily when people search for them. </a:t>
            </a:r>
          </a:p>
          <a:p>
            <a:pPr algn="just"/>
            <a:r>
              <a:rPr lang="en-US" dirty="0"/>
              <a:t>Hash tags can occur anywhere in a tweet − middle, end, or at the beginning. If you tweet with a hash tag on a public account, anyone who does a search for that hash tag will find you. A hash tag is a way for people to search for tweets having a common topic.</a:t>
            </a:r>
          </a:p>
          <a:p>
            <a:pPr algn="just"/>
            <a:r>
              <a:rPr lang="en-US" dirty="0"/>
              <a:t>Hash tags allow you to create communities of people interested in the same topic by making it easier to share and find information related to the common topic.</a:t>
            </a:r>
          </a:p>
        </p:txBody>
      </p:sp>
      <p:pic>
        <p:nvPicPr>
          <p:cNvPr id="5" name="Picture 4">
            <a:extLst>
              <a:ext uri="{FF2B5EF4-FFF2-40B4-BE49-F238E27FC236}">
                <a16:creationId xmlns:a16="http://schemas.microsoft.com/office/drawing/2014/main" id="{772DCBD7-8AFE-4E1E-95EC-99959E147AD8}"/>
              </a:ext>
            </a:extLst>
          </p:cNvPr>
          <p:cNvPicPr>
            <a:picLocks noChangeAspect="1"/>
          </p:cNvPicPr>
          <p:nvPr/>
        </p:nvPicPr>
        <p:blipFill>
          <a:blip r:embed="rId2"/>
          <a:stretch>
            <a:fillRect/>
          </a:stretch>
        </p:blipFill>
        <p:spPr>
          <a:xfrm>
            <a:off x="9103302" y="83126"/>
            <a:ext cx="2990850" cy="3028516"/>
          </a:xfrm>
          <a:prstGeom prst="rect">
            <a:avLst/>
          </a:prstGeom>
        </p:spPr>
      </p:pic>
    </p:spTree>
    <p:extLst>
      <p:ext uri="{BB962C8B-B14F-4D97-AF65-F5344CB8AC3E}">
        <p14:creationId xmlns:p14="http://schemas.microsoft.com/office/powerpoint/2010/main" val="221259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6EC1-D472-453B-8551-FF051A1ACF36}"/>
              </a:ext>
            </a:extLst>
          </p:cNvPr>
          <p:cNvSpPr>
            <a:spLocks noGrp="1"/>
          </p:cNvSpPr>
          <p:nvPr>
            <p:ph type="title"/>
          </p:nvPr>
        </p:nvSpPr>
        <p:spPr/>
        <p:txBody>
          <a:bodyPr>
            <a:noAutofit/>
          </a:bodyPr>
          <a:lstStyle/>
          <a:p>
            <a:pPr algn="ctr"/>
            <a:r>
              <a:rPr lang="en-US" sz="6000" b="1" dirty="0"/>
              <a:t>Sponsored Tweets and Hash Tags</a:t>
            </a:r>
          </a:p>
        </p:txBody>
      </p:sp>
      <p:sp>
        <p:nvSpPr>
          <p:cNvPr id="3" name="Content Placeholder 2">
            <a:extLst>
              <a:ext uri="{FF2B5EF4-FFF2-40B4-BE49-F238E27FC236}">
                <a16:creationId xmlns:a16="http://schemas.microsoft.com/office/drawing/2014/main" id="{23DFCB71-28FB-46CF-BF1F-E4AF128BDF2A}"/>
              </a:ext>
            </a:extLst>
          </p:cNvPr>
          <p:cNvSpPr>
            <a:spLocks noGrp="1"/>
          </p:cNvSpPr>
          <p:nvPr>
            <p:ph idx="1"/>
          </p:nvPr>
        </p:nvSpPr>
        <p:spPr>
          <a:xfrm>
            <a:off x="838200" y="1690688"/>
            <a:ext cx="10515600" cy="4931785"/>
          </a:xfrm>
        </p:spPr>
        <p:txBody>
          <a:bodyPr>
            <a:normAutofit lnSpcReduction="10000"/>
          </a:bodyPr>
          <a:lstStyle/>
          <a:p>
            <a:pPr marL="0" indent="0" algn="just">
              <a:buNone/>
            </a:pPr>
            <a:r>
              <a:rPr lang="en-US" sz="3600" b="1" dirty="0"/>
              <a:t>Sponsored Tweets</a:t>
            </a:r>
          </a:p>
          <a:p>
            <a:pPr algn="just"/>
            <a:r>
              <a:rPr lang="en-US" dirty="0"/>
              <a:t>Sponsored tweets are advertising platforms that connect companies with tweeters. Sponsored tweets allow brands to tap into a Twitter user's followers to reach out to new customers. By giving companies access to your twitter stream, tweeters are compensated for each advertisement they accept.</a:t>
            </a:r>
          </a:p>
          <a:p>
            <a:pPr algn="just"/>
            <a:r>
              <a:rPr lang="en-US" dirty="0"/>
              <a:t>The only thing tweeters need to do is to write a tweet based on some simple guidelines provided by the advertiser. Sponsored tweets take care of the rest, and will even tweet it out for you. Companies choose twitter followers they like based on a variety of factors, including how many followers you have and how much influence you have over those followers.</a:t>
            </a:r>
          </a:p>
        </p:txBody>
      </p:sp>
    </p:spTree>
    <p:extLst>
      <p:ext uri="{BB962C8B-B14F-4D97-AF65-F5344CB8AC3E}">
        <p14:creationId xmlns:p14="http://schemas.microsoft.com/office/powerpoint/2010/main" val="172361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991</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Introduction</vt:lpstr>
      <vt:lpstr>History of Twitter</vt:lpstr>
      <vt:lpstr>What is Twitter Marketing?</vt:lpstr>
      <vt:lpstr>Create a Twitter Account for Your Business</vt:lpstr>
      <vt:lpstr>Create a Twitter Account for Your Business</vt:lpstr>
      <vt:lpstr>How to Increase Followers on Twitter?</vt:lpstr>
      <vt:lpstr>What is Hash Tag?</vt:lpstr>
      <vt:lpstr>Sponsored Tweets and Hash Tags</vt:lpstr>
      <vt:lpstr>Sponsored Tweets and Hash Tags</vt:lpstr>
      <vt:lpstr>Twitter Account Promotion</vt:lpstr>
      <vt:lpstr>Twitter API</vt:lpstr>
      <vt:lpstr>How to Integrate a Twitter Account to Your Website?</vt:lpstr>
      <vt:lpstr>Tweet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Shady</dc:creator>
  <cp:lastModifiedBy>Shady</cp:lastModifiedBy>
  <cp:revision>10</cp:revision>
  <dcterms:created xsi:type="dcterms:W3CDTF">2018-09-16T10:21:37Z</dcterms:created>
  <dcterms:modified xsi:type="dcterms:W3CDTF">2018-09-21T13:10:31Z</dcterms:modified>
</cp:coreProperties>
</file>